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57" r:id="rId4"/>
    <p:sldId id="258" r:id="rId5"/>
    <p:sldId id="275" r:id="rId6"/>
    <p:sldId id="259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4B1A"/>
    <a:srgbClr val="EFA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1"/>
            <a:ext cx="7772400" cy="308978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8800" b="0" i="0" spc="-80" baseline="0">
                <a:solidFill>
                  <a:schemeClr val="tx1"/>
                </a:solidFill>
                <a:latin typeface="Knockout 49 Liteweight"/>
                <a:cs typeface="Knockout 49 Liteweight"/>
              </a:defRPr>
            </a:lvl1pPr>
          </a:lstStyle>
          <a:p>
            <a:r>
              <a:rPr lang="en-US" dirty="0" smtClean="0"/>
              <a:t>Here is a 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457677"/>
            <a:ext cx="6858000" cy="1507614"/>
          </a:xfrm>
        </p:spPr>
        <p:txBody>
          <a:bodyPr/>
          <a:lstStyle>
            <a:lvl1pPr marL="0" indent="0" algn="l">
              <a:buNone/>
              <a:defRPr b="0" i="0" cap="none" spc="120" baseline="0">
                <a:solidFill>
                  <a:srgbClr val="BB4B1A"/>
                </a:solidFill>
                <a:latin typeface="Franklin Gothic Book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-2" y="-1"/>
            <a:ext cx="9234129" cy="115119"/>
          </a:xfrm>
          <a:prstGeom prst="rect">
            <a:avLst/>
          </a:prstGeom>
          <a:solidFill>
            <a:srgbClr val="BB4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asExes_H_RGB_hi-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58" y="5016887"/>
            <a:ext cx="3195484" cy="681962"/>
          </a:xfrm>
          <a:prstGeom prst="rect">
            <a:avLst/>
          </a:prstGeom>
        </p:spPr>
      </p:pic>
      <p:pic>
        <p:nvPicPr>
          <p:cNvPr id="7" name="Picture 6" descr="PP_footer_tag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45" y="6086425"/>
            <a:ext cx="5702710" cy="3168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1955" y="278027"/>
            <a:ext cx="2082800" cy="285710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600" b="0" i="0">
                <a:solidFill>
                  <a:srgbClr val="BB4B1A"/>
                </a:solidFill>
                <a:latin typeface="Franklin Gothic Book"/>
                <a:cs typeface="Franklin Gothic Book"/>
              </a:defRPr>
            </a:lvl1pPr>
          </a:lstStyle>
          <a:p>
            <a:fld id="{01DB31B4-ABE0-1648-9179-9A95A2CD2959}" type="datetimeFigureOut">
              <a:rPr lang="en-US" smtClean="0"/>
              <a:t>9/10/2015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7032"/>
            <a:ext cx="2057400" cy="56591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7032"/>
            <a:ext cx="6019800" cy="56591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1F8C884B-10C5-DA40-8E24-4D5617E5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/>
                <a:cs typeface="Franklin Gothic Book"/>
              </a:defRPr>
            </a:lvl1pPr>
            <a:lvl2pPr>
              <a:defRPr>
                <a:latin typeface="Franklin Gothic Book"/>
                <a:cs typeface="Franklin Gothic Book"/>
              </a:defRPr>
            </a:lvl2pPr>
            <a:lvl3pPr>
              <a:defRPr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1F8C884B-10C5-DA40-8E24-4D5617E5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162"/>
            <a:ext cx="7772400" cy="470381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26065"/>
            <a:ext cx="7772400" cy="548967"/>
          </a:xfrm>
        </p:spPr>
        <p:txBody>
          <a:bodyPr anchor="b"/>
          <a:lstStyle>
            <a:lvl1pPr marL="0" indent="0">
              <a:buNone/>
              <a:defRPr sz="2000" b="0" i="0" cap="none" spc="120" baseline="0">
                <a:solidFill>
                  <a:srgbClr val="BB4B1A"/>
                </a:solidFill>
                <a:latin typeface="Knockout 31 Junior Middleweight"/>
                <a:cs typeface="Knockout 31 Junior Middlewe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18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1800">
                <a:latin typeface="Franklin Gothic Book"/>
                <a:cs typeface="Franklin Gothic Book"/>
              </a:defRPr>
            </a:lvl4pPr>
            <a:lvl5pPr>
              <a:defRPr sz="1800">
                <a:latin typeface="Franklin Gothic Book"/>
                <a:cs typeface="Franklin Gothic Book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cap="all" spc="100" baseline="0">
                <a:solidFill>
                  <a:srgbClr val="BB4B1A"/>
                </a:solidFill>
                <a:latin typeface="Knockout 49 Liteweight"/>
                <a:cs typeface="Knockout 49 Litewe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6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i="0" kern="1200" cap="all" spc="100" baseline="0" dirty="0" smtClean="0">
                <a:solidFill>
                  <a:srgbClr val="BB4B1A"/>
                </a:solidFill>
                <a:latin typeface="Knockout 49 Liteweight"/>
                <a:ea typeface="+mn-ea"/>
                <a:cs typeface="Knockout 49 Liteweigh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1800">
                <a:latin typeface="Franklin Gothic Book"/>
                <a:cs typeface="Franklin Gothic Book"/>
              </a:defRPr>
            </a:lvl3pPr>
            <a:lvl4pPr>
              <a:defRPr sz="1600">
                <a:latin typeface="Franklin Gothic Book"/>
                <a:cs typeface="Franklin Gothic Book"/>
              </a:defRPr>
            </a:lvl4pPr>
            <a:lvl5pPr>
              <a:defRPr sz="1600">
                <a:latin typeface="Franklin Gothic Book"/>
                <a:cs typeface="Franklin Gothic Book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1DB31B4-ABE0-1648-9179-9A95A2CD295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1F8C884B-10C5-DA40-8E24-4D5617E5E1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1DB31B4-ABE0-1648-9179-9A95A2CD295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1F8C884B-10C5-DA40-8E24-4D5617E5E1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6858000"/>
          </a:xfrm>
          <a:prstGeom prst="rect">
            <a:avLst/>
          </a:prstGeom>
          <a:solidFill>
            <a:srgbClr val="BB4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asExes_H_RGB_hi-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53" y="6273297"/>
            <a:ext cx="1868129" cy="398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_footer_tagline.jpg"/>
          <p:cNvPicPr>
            <a:picLocks noChangeAspect="1"/>
          </p:cNvPicPr>
          <p:nvPr/>
        </p:nvPicPr>
        <p:blipFill>
          <a:blip r:embed="rId1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54" y="139295"/>
            <a:ext cx="5702710" cy="3168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112"/>
            <a:ext cx="8257454" cy="8220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Here is page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356"/>
            <a:ext cx="8257454" cy="433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TexasExes_H_RGB_hi-res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62" y="6265097"/>
            <a:ext cx="1868129" cy="39868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29347" y="6126163"/>
            <a:ext cx="8285307" cy="1"/>
          </a:xfrm>
          <a:prstGeom prst="line">
            <a:avLst/>
          </a:prstGeom>
          <a:ln w="19050" cmpd="sng">
            <a:solidFill>
              <a:srgbClr val="BB4B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spc="-60" baseline="0">
          <a:solidFill>
            <a:schemeClr val="tx1">
              <a:lumMod val="85000"/>
              <a:lumOff val="15000"/>
            </a:schemeClr>
          </a:solidFill>
          <a:latin typeface="Knockout 49 Liteweight"/>
          <a:ea typeface="+mj-ea"/>
          <a:cs typeface="Knockout 49 Litewe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BB4B1A"/>
        </a:buClr>
        <a:buFont typeface="Arial"/>
        <a:buChar char="•"/>
        <a:defRPr sz="20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B4B1A"/>
        </a:buClr>
        <a:buFont typeface="Arial"/>
        <a:buChar char="•"/>
        <a:defRPr sz="18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B4B1A"/>
        </a:buClr>
        <a:buFont typeface="Arial"/>
        <a:buChar char="•"/>
        <a:defRPr sz="1800" b="0" i="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B4B1A"/>
        </a:buClr>
        <a:buFont typeface="Arial"/>
        <a:buChar char="•"/>
        <a:defRPr sz="1800" b="0" i="0" kern="1200" baseline="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exes.org/chaptername" TargetMode="External"/><Relationship Id="rId2" Type="http://schemas.openxmlformats.org/officeDocument/2006/relationships/hyperlink" Target="http://www.texasex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066926"/>
            <a:ext cx="8297333" cy="3089786"/>
          </a:xfrm>
        </p:spPr>
        <p:txBody>
          <a:bodyPr/>
          <a:lstStyle/>
          <a:p>
            <a:pPr algn="ctr"/>
            <a:r>
              <a:rPr lang="en-US" sz="9600" dirty="0" smtClean="0">
                <a:latin typeface="Knockout 49 Liteweight" pitchFamily="50" charset="0"/>
              </a:rPr>
              <a:t>Basic Resources	</a:t>
            </a:r>
            <a:endParaRPr lang="en-US" sz="9600" dirty="0">
              <a:latin typeface="Knockout 49 Litewe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6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387"/>
            <a:ext cx="8257454" cy="822082"/>
          </a:xfrm>
        </p:spPr>
        <p:txBody>
          <a:bodyPr/>
          <a:lstStyle/>
          <a:p>
            <a:r>
              <a:rPr lang="en-US" dirty="0" smtClean="0"/>
              <a:t>Basic resources: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568"/>
            <a:ext cx="8257454" cy="4638469"/>
          </a:xfrm>
        </p:spPr>
        <p:txBody>
          <a:bodyPr>
            <a:no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Listed as official group on TexasExes.org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Registered trademark Chapter/Network Logo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Event listing on TexasExes.org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40% discount at University COOP when items are purchased for fundraising reasons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Speakers Bureau list for chapters/networks to use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Free website hosting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Emails (the number of emails depends on categorization) sent to all alumni in your group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Online event registration for RSVP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Credit card processing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Online credit card donations to chapter’s/network’s scholarship endowment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Scholarship Endowment administration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Leader</a:t>
            </a:r>
            <a:r>
              <a:rPr lang="en-US" sz="1700" b="1" dirty="0" smtClean="0"/>
              <a:t> </a:t>
            </a:r>
            <a:r>
              <a:rPr lang="en-US" sz="1700" dirty="0" smtClean="0"/>
              <a:t>resources offered online including training collateral, how-to manuals etc.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 smtClean="0"/>
              <a:t>Survey Assistance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010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44"/>
            <a:ext cx="8257454" cy="9938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resource:</a:t>
            </a:r>
            <a:br>
              <a:rPr lang="en-US" dirty="0" smtClean="0"/>
            </a:br>
            <a:r>
              <a:rPr lang="en-US" dirty="0" smtClean="0"/>
              <a:t> Free Website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466"/>
            <a:ext cx="4171950" cy="42562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Leaders </a:t>
            </a:r>
            <a:r>
              <a:rPr lang="en-US" dirty="0"/>
              <a:t>may take advantage of free website hosting through </a:t>
            </a:r>
            <a:r>
              <a:rPr lang="en-US" dirty="0">
                <a:hlinkClick r:id="rId2"/>
              </a:rPr>
              <a:t>www.texasexes.org</a:t>
            </a:r>
            <a:r>
              <a:rPr lang="en-US" dirty="0"/>
              <a:t>. Individual </a:t>
            </a:r>
            <a:r>
              <a:rPr lang="en-US" dirty="0" smtClean="0"/>
              <a:t>chapter websites </a:t>
            </a:r>
            <a:r>
              <a:rPr lang="en-US" dirty="0"/>
              <a:t>are accessible via </a:t>
            </a:r>
            <a:r>
              <a:rPr lang="en-US" dirty="0">
                <a:hlinkClick r:id="rId3"/>
              </a:rPr>
              <a:t>www.TexasExes.org/chaptername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is the responsibility of the chapter to maintain the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New websites will be available soon! 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51923" t="2805"/>
          <a:stretch/>
        </p:blipFill>
        <p:spPr bwMode="auto">
          <a:xfrm>
            <a:off x="4724400" y="1543049"/>
            <a:ext cx="4257673" cy="41862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802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361"/>
            <a:ext cx="8257454" cy="9440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Resource:</a:t>
            </a:r>
            <a:br>
              <a:rPr lang="en-US" dirty="0" smtClean="0"/>
            </a:br>
            <a:r>
              <a:rPr lang="en-US" dirty="0" smtClean="0"/>
              <a:t>Credit card processing and online donations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424"/>
            <a:ext cx="8257454" cy="187621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Texas Exes will process the </a:t>
            </a:r>
            <a:r>
              <a:rPr lang="en-US" sz="1300" dirty="0" smtClean="0"/>
              <a:t>Chapter or Network’s </a:t>
            </a:r>
            <a:r>
              <a:rPr lang="en-US" sz="1300" dirty="0"/>
              <a:t>credit card purchases, less processing fees</a:t>
            </a:r>
            <a:r>
              <a:rPr lang="en-US" sz="1300" dirty="0" smtClean="0"/>
              <a:t>. This includes: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dirty="0" smtClean="0"/>
              <a:t>Online event registration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300" dirty="0" smtClean="0"/>
              <a:t>At-the-door, online credit card processing for event tickets, plus auction item and merchandise sales is available at events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You can make an online donation through the chapter or network’s webpage. Please see example below.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7532" t="11619" r="3846" b="38702"/>
          <a:stretch/>
        </p:blipFill>
        <p:spPr bwMode="auto">
          <a:xfrm>
            <a:off x="152400" y="2943226"/>
            <a:ext cx="4343400" cy="3076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914773" y="4219575"/>
            <a:ext cx="70485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 rotWithShape="1">
          <a:blip r:embed="rId3"/>
          <a:srcRect l="54968" t="12821" r="4487" b="7452"/>
          <a:stretch/>
        </p:blipFill>
        <p:spPr bwMode="auto">
          <a:xfrm>
            <a:off x="4762500" y="2857500"/>
            <a:ext cx="4029075" cy="3162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Arc 14"/>
          <p:cNvSpPr/>
          <p:nvPr/>
        </p:nvSpPr>
        <p:spPr>
          <a:xfrm>
            <a:off x="3228973" y="3011970"/>
            <a:ext cx="1171574" cy="719345"/>
          </a:xfrm>
          <a:prstGeom prst="arc">
            <a:avLst>
              <a:gd name="adj1" fmla="val 194209"/>
              <a:gd name="adj2" fmla="val 18733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111"/>
            <a:ext cx="8257454" cy="1001213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resource:</a:t>
            </a:r>
            <a:br>
              <a:rPr lang="en-US" dirty="0"/>
            </a:br>
            <a:r>
              <a:rPr lang="en-US" dirty="0" smtClean="0"/>
              <a:t>Speakers bureau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802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contact Texas Exes for a list of speakers in your area. </a:t>
            </a:r>
          </a:p>
          <a:p>
            <a:r>
              <a:rPr lang="en-US" dirty="0" smtClean="0"/>
              <a:t>Example speakers: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919061"/>
              </p:ext>
            </p:extLst>
          </p:nvPr>
        </p:nvGraphicFramePr>
        <p:xfrm>
          <a:off x="456478" y="2419352"/>
          <a:ext cx="8258176" cy="3514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088"/>
                <a:gridCol w="4129088"/>
              </a:tblGrid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Admiral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Bob Inman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International Affairs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Mr. Gordon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Appleman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UT, Tax Law,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Estate Planning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8987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Dr. Charles Fraser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Distinguished Alumnus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award, Heart Surgery, Transplantation, Mechanical Circulatory Support in Children, Childhood Surgery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Mr. Red McCombs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Business,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Entrepreneurship, Higher Education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393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Mr. Ernie Cockrell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Engineering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27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362"/>
            <a:ext cx="8257454" cy="9535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resource:</a:t>
            </a:r>
            <a:br>
              <a:rPr lang="en-US" dirty="0" smtClean="0"/>
            </a:br>
            <a:r>
              <a:rPr lang="en-US" dirty="0" smtClean="0"/>
              <a:t>scholarship endowment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57454" cy="42012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Scholarships given to recipients from the </a:t>
            </a:r>
            <a:r>
              <a:rPr lang="en-US" dirty="0" smtClean="0"/>
              <a:t>chapter or network’s area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donations for scholarships are considered “charitable donations” under the Texas Exes of 501(c) 3 Non-Profit Status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111"/>
            <a:ext cx="8257454" cy="963113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resource:</a:t>
            </a:r>
            <a:br>
              <a:rPr lang="en-US" dirty="0"/>
            </a:br>
            <a:r>
              <a:rPr lang="en-US" dirty="0" smtClean="0"/>
              <a:t>survey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356"/>
            <a:ext cx="4114800" cy="43343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Texas Exes uses surveymonkey.com to create surveys that can be used by leaders.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Surveys are commonly used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Assess feelings towards specific chapter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Vote for Board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Gauge alumni response towards completed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0160" t="7612" r="16025" b="-160"/>
          <a:stretch/>
        </p:blipFill>
        <p:spPr bwMode="auto">
          <a:xfrm>
            <a:off x="4848226" y="866775"/>
            <a:ext cx="4000500" cy="5124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334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6" y="1394338"/>
            <a:ext cx="4191000" cy="47987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Emails go out on Wednesdays, Thursdays, and Fridays for chapters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Emails go out on Mondays and Fridays for Networks 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Emails go out to all alumni in your group-both members and non-members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Emails can be targeted to specific groups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Example: An email can be sent to alumni in the area that graduated in a </a:t>
            </a:r>
            <a:r>
              <a:rPr lang="en-US" sz="1600" dirty="0" smtClean="0"/>
              <a:t>certain year range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Email content should be emailed to Texas Exes staff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A proof will be sent to you before the email is sent.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Please refer to the Email Content Template on the website when sending your email content to the Texas Exes staff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7693" t="8814" r="65616" b="3445"/>
          <a:stretch/>
        </p:blipFill>
        <p:spPr bwMode="auto">
          <a:xfrm>
            <a:off x="4961804" y="656137"/>
            <a:ext cx="3752850" cy="5249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5622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collateral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Helpful Resources: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Handbook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Event Planning Handbook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Sign in Sheets for events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Trademark Images policy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Project Worldwide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smtClean="0"/>
              <a:t>and Network </a:t>
            </a:r>
            <a:r>
              <a:rPr lang="en-US" dirty="0" smtClean="0"/>
              <a:t>Website Administration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Email Policies and Tips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Email Content Template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53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xasExes_PowerPoint_Template_v1B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TexasExes_PowerPoint_Template_v1B.thmx</Template>
  <TotalTime>847</TotalTime>
  <Words>472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TexasExes_PowerPoint_Template_v1B</vt:lpstr>
      <vt:lpstr>Basic Resources </vt:lpstr>
      <vt:lpstr>Basic resources: </vt:lpstr>
      <vt:lpstr>Basic resource:  Free Website hosting</vt:lpstr>
      <vt:lpstr>Basic Resource: Credit card processing and online donations</vt:lpstr>
      <vt:lpstr>Basic resource: Speakers bureau </vt:lpstr>
      <vt:lpstr>Basic resource: scholarship endowment </vt:lpstr>
      <vt:lpstr>Basic resource: survey assistance</vt:lpstr>
      <vt:lpstr>emails</vt:lpstr>
      <vt:lpstr>Online collateral </vt:lpstr>
    </vt:vector>
  </TitlesOfParts>
  <Company>The Ex Students'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Texas Exes Template</dc:title>
  <dc:creator>Brett Bowlin</dc:creator>
  <cp:lastModifiedBy>Katherine Jones</cp:lastModifiedBy>
  <cp:revision>66</cp:revision>
  <dcterms:created xsi:type="dcterms:W3CDTF">2013-01-14T22:19:56Z</dcterms:created>
  <dcterms:modified xsi:type="dcterms:W3CDTF">2015-09-10T23:01:46Z</dcterms:modified>
</cp:coreProperties>
</file>